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29LT Riwaya Informal" panose="020B0604020202020204" charset="-7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" panose="020B0503050000020004" pitchFamily="34" charset="0"/>
      <p:regular r:id="rId27"/>
    </p:embeddedFont>
    <p:embeddedFont>
      <p:font typeface="Fira Sans Ultra-Bold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806030504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hyperlink" Target="https://es.wikipedia.org/wiki/Framework_de_CSS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gif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2106" y="-737012"/>
            <a:ext cx="10192926" cy="8828025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49273" y="3271382"/>
            <a:ext cx="8852265" cy="7665663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1313" r="-213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375739" y="331520"/>
            <a:ext cx="5536522" cy="1911830"/>
          </a:xfrm>
          <a:custGeom>
            <a:avLst/>
            <a:gdLst/>
            <a:ahLst/>
            <a:cxnLst/>
            <a:rect l="l" t="t" r="r" b="b"/>
            <a:pathLst>
              <a:path w="5536522" h="1911830">
                <a:moveTo>
                  <a:pt x="0" y="0"/>
                </a:moveTo>
                <a:lnTo>
                  <a:pt x="5536522" y="0"/>
                </a:lnTo>
                <a:lnTo>
                  <a:pt x="5536522" y="1911830"/>
                </a:lnTo>
                <a:lnTo>
                  <a:pt x="0" y="191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6823" y="6882121"/>
            <a:ext cx="8617177" cy="295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Intergrantes: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Marcos Mayorga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Ignacio Ralph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Eduardo Cardenas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Jordan Piña</a:t>
            </a:r>
          </a:p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72727"/>
                </a:solidFill>
                <a:latin typeface="Fira Sans"/>
                <a:ea typeface="Fira Sans"/>
                <a:cs typeface="Fira Sans"/>
                <a:sym typeface="Fira Sans"/>
              </a:rPr>
              <a:t>Arturo Vargas (Profesor guia)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366632"/>
            <a:ext cx="8617177" cy="281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 b="1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PROYECTO </a:t>
            </a:r>
          </a:p>
          <a:p>
            <a:pPr marL="0" lvl="0" indent="0" algn="ctr">
              <a:lnSpc>
                <a:spcPts val="10999"/>
              </a:lnSpc>
            </a:pPr>
            <a:r>
              <a:rPr lang="en-US" sz="9999" b="1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“MI ASODI”</a:t>
            </a:r>
          </a:p>
        </p:txBody>
      </p:sp>
      <p:sp>
        <p:nvSpPr>
          <p:cNvPr id="11" name="Freeform 11"/>
          <p:cNvSpPr/>
          <p:nvPr/>
        </p:nvSpPr>
        <p:spPr>
          <a:xfrm>
            <a:off x="526823" y="570085"/>
            <a:ext cx="5848916" cy="1562830"/>
          </a:xfrm>
          <a:custGeom>
            <a:avLst/>
            <a:gdLst/>
            <a:ahLst/>
            <a:cxnLst/>
            <a:rect l="l" t="t" r="r" b="b"/>
            <a:pathLst>
              <a:path w="5848916" h="1562830">
                <a:moveTo>
                  <a:pt x="0" y="0"/>
                </a:moveTo>
                <a:lnTo>
                  <a:pt x="5848916" y="0"/>
                </a:lnTo>
                <a:lnTo>
                  <a:pt x="5848916" y="1562830"/>
                </a:lnTo>
                <a:lnTo>
                  <a:pt x="0" y="1562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1388" y="857250"/>
            <a:ext cx="16126012" cy="156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CRONOGRAMA DE TRABAJO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50096" y="2423750"/>
            <a:ext cx="12651881" cy="7318014"/>
          </a:xfrm>
          <a:custGeom>
            <a:avLst/>
            <a:gdLst/>
            <a:ahLst/>
            <a:cxnLst/>
            <a:rect l="l" t="t" r="r" b="b"/>
            <a:pathLst>
              <a:path w="12651881" h="7318014">
                <a:moveTo>
                  <a:pt x="0" y="0"/>
                </a:moveTo>
                <a:lnTo>
                  <a:pt x="12651880" y="0"/>
                </a:lnTo>
                <a:lnTo>
                  <a:pt x="12651880" y="7318014"/>
                </a:lnTo>
                <a:lnTo>
                  <a:pt x="0" y="731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8" t="-2610" r="-3436" b="-47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042" y="857250"/>
            <a:ext cx="17945915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50096" y="2404412"/>
            <a:ext cx="13441151" cy="7618512"/>
          </a:xfrm>
          <a:custGeom>
            <a:avLst/>
            <a:gdLst/>
            <a:ahLst/>
            <a:cxnLst/>
            <a:rect l="l" t="t" r="r" b="b"/>
            <a:pathLst>
              <a:path w="13441151" h="7618512">
                <a:moveTo>
                  <a:pt x="0" y="0"/>
                </a:moveTo>
                <a:lnTo>
                  <a:pt x="13441151" y="0"/>
                </a:lnTo>
                <a:lnTo>
                  <a:pt x="13441151" y="7618512"/>
                </a:lnTo>
                <a:lnTo>
                  <a:pt x="0" y="761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9904" y="4274525"/>
            <a:ext cx="11662496" cy="156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DATOS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4611" y="0"/>
            <a:ext cx="13854545" cy="10287000"/>
          </a:xfrm>
          <a:custGeom>
            <a:avLst/>
            <a:gdLst/>
            <a:ahLst/>
            <a:cxnLst/>
            <a:rect l="l" t="t" r="r" b="b"/>
            <a:pathLst>
              <a:path w="13854545" h="10287000">
                <a:moveTo>
                  <a:pt x="0" y="0"/>
                </a:moveTo>
                <a:lnTo>
                  <a:pt x="13854545" y="0"/>
                </a:lnTo>
                <a:lnTo>
                  <a:pt x="138545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2975" y="6798456"/>
            <a:ext cx="1459284" cy="1459284"/>
          </a:xfrm>
          <a:custGeom>
            <a:avLst/>
            <a:gdLst/>
            <a:ahLst/>
            <a:cxnLst/>
            <a:rect l="l" t="t" r="r" b="b"/>
            <a:pathLst>
              <a:path w="1459284" h="1459284">
                <a:moveTo>
                  <a:pt x="0" y="0"/>
                </a:moveTo>
                <a:lnTo>
                  <a:pt x="1459284" y="0"/>
                </a:lnTo>
                <a:lnTo>
                  <a:pt x="1459284" y="1459284"/>
                </a:lnTo>
                <a:lnTo>
                  <a:pt x="0" y="1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0694" y="3302266"/>
            <a:ext cx="1459284" cy="1459284"/>
          </a:xfrm>
          <a:custGeom>
            <a:avLst/>
            <a:gdLst/>
            <a:ahLst/>
            <a:cxnLst/>
            <a:rect l="l" t="t" r="r" b="b"/>
            <a:pathLst>
              <a:path w="1459284" h="1459284">
                <a:moveTo>
                  <a:pt x="0" y="0"/>
                </a:moveTo>
                <a:lnTo>
                  <a:pt x="1459284" y="0"/>
                </a:lnTo>
                <a:lnTo>
                  <a:pt x="1459284" y="1459284"/>
                </a:lnTo>
                <a:lnTo>
                  <a:pt x="0" y="1459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2934" y="857250"/>
            <a:ext cx="15487109" cy="156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TECNOLOGIAS UTILIZADAS</a:t>
            </a:r>
          </a:p>
        </p:txBody>
      </p:sp>
      <p:sp>
        <p:nvSpPr>
          <p:cNvPr id="5" name="Freeform 5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69221" y="6798456"/>
            <a:ext cx="2982579" cy="1677701"/>
          </a:xfrm>
          <a:custGeom>
            <a:avLst/>
            <a:gdLst/>
            <a:ahLst/>
            <a:cxnLst/>
            <a:rect l="l" t="t" r="r" b="b"/>
            <a:pathLst>
              <a:path w="2982579" h="1677701">
                <a:moveTo>
                  <a:pt x="0" y="0"/>
                </a:moveTo>
                <a:lnTo>
                  <a:pt x="2982579" y="0"/>
                </a:lnTo>
                <a:lnTo>
                  <a:pt x="2982579" y="1677701"/>
                </a:lnTo>
                <a:lnTo>
                  <a:pt x="0" y="167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47371" y="3302266"/>
            <a:ext cx="3626279" cy="1649957"/>
          </a:xfrm>
          <a:custGeom>
            <a:avLst/>
            <a:gdLst/>
            <a:ahLst/>
            <a:cxnLst/>
            <a:rect l="l" t="t" r="r" b="b"/>
            <a:pathLst>
              <a:path w="3626279" h="1649957">
                <a:moveTo>
                  <a:pt x="0" y="0"/>
                </a:moveTo>
                <a:lnTo>
                  <a:pt x="3626279" y="0"/>
                </a:lnTo>
                <a:lnTo>
                  <a:pt x="3626279" y="1649957"/>
                </a:lnTo>
                <a:lnTo>
                  <a:pt x="0" y="1649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16066" y="6689248"/>
            <a:ext cx="1879904" cy="1691913"/>
          </a:xfrm>
          <a:custGeom>
            <a:avLst/>
            <a:gdLst/>
            <a:ahLst/>
            <a:cxnLst/>
            <a:rect l="l" t="t" r="r" b="b"/>
            <a:pathLst>
              <a:path w="1879904" h="1691913">
                <a:moveTo>
                  <a:pt x="0" y="0"/>
                </a:moveTo>
                <a:lnTo>
                  <a:pt x="1879903" y="0"/>
                </a:lnTo>
                <a:lnTo>
                  <a:pt x="1879903" y="1691913"/>
                </a:lnTo>
                <a:lnTo>
                  <a:pt x="0" y="1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32885" y="3382309"/>
            <a:ext cx="4950620" cy="1478280"/>
          </a:xfrm>
          <a:custGeom>
            <a:avLst/>
            <a:gdLst/>
            <a:ahLst/>
            <a:cxnLst/>
            <a:rect l="l" t="t" r="r" b="b"/>
            <a:pathLst>
              <a:path w="4950620" h="1478280">
                <a:moveTo>
                  <a:pt x="0" y="0"/>
                </a:moveTo>
                <a:lnTo>
                  <a:pt x="4950620" y="0"/>
                </a:lnTo>
                <a:lnTo>
                  <a:pt x="4950620" y="1478280"/>
                </a:lnTo>
                <a:lnTo>
                  <a:pt x="0" y="1478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39" r="-453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02566" y="3103677"/>
            <a:ext cx="4325743" cy="2162871"/>
          </a:xfrm>
          <a:custGeom>
            <a:avLst/>
            <a:gdLst/>
            <a:ahLst/>
            <a:cxnLst/>
            <a:rect l="l" t="t" r="r" b="b"/>
            <a:pathLst>
              <a:path w="4325743" h="2162871">
                <a:moveTo>
                  <a:pt x="0" y="0"/>
                </a:moveTo>
                <a:lnTo>
                  <a:pt x="4325743" y="0"/>
                </a:lnTo>
                <a:lnTo>
                  <a:pt x="4325743" y="2162871"/>
                </a:lnTo>
                <a:lnTo>
                  <a:pt x="0" y="21628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52993" y="6558200"/>
            <a:ext cx="3458162" cy="1802567"/>
          </a:xfrm>
          <a:custGeom>
            <a:avLst/>
            <a:gdLst/>
            <a:ahLst/>
            <a:cxnLst/>
            <a:rect l="l" t="t" r="r" b="b"/>
            <a:pathLst>
              <a:path w="3458162" h="1802567">
                <a:moveTo>
                  <a:pt x="0" y="0"/>
                </a:moveTo>
                <a:lnTo>
                  <a:pt x="3458162" y="0"/>
                </a:lnTo>
                <a:lnTo>
                  <a:pt x="3458162" y="1802567"/>
                </a:lnTo>
                <a:lnTo>
                  <a:pt x="0" y="18025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34261" y="8444057"/>
            <a:ext cx="297671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PostgreSQL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3834" y="5009200"/>
            <a:ext cx="303490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React Native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 End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884" y="8444057"/>
            <a:ext cx="322570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 End Page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89686" y="5009200"/>
            <a:ext cx="42658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Railway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en la nube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17282" y="5199873"/>
            <a:ext cx="18527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Django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21963" y="8553265"/>
            <a:ext cx="2477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Repositorio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97847" y="5009200"/>
            <a:ext cx="397713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Tailwind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1" tooltip="https://es.wikipedia.org/wiki/Framework_de_CSS"/>
              </a:rPr>
              <a:t>Framework de CSS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55547" y="8423663"/>
            <a:ext cx="505305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Lectura de reglas negocios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03412" y="4274503"/>
            <a:ext cx="1385098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Demostración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</a:t>
            </a:r>
            <a:endParaRPr lang="en-US" sz="92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52719" y="142154"/>
            <a:ext cx="17782562" cy="10002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14" r="514" b="102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9253" y="2607220"/>
          <a:ext cx="16588343" cy="7249974"/>
        </p:xfrm>
        <a:graphic>
          <a:graphicData uri="http://schemas.openxmlformats.org/drawingml/2006/table">
            <a:tbl>
              <a:tblPr/>
              <a:tblGrid>
                <a:gridCol w="8434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371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Objetivo especifico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Como se realiza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067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Digitalizar el ingreso de paciente mediante formularios de manejo simple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aplica un formulario para ingresar al paciente desde el sistema web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73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 Generar un registro de las veces que se contacto ASODI con el paciente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solicita la fecha en la cual se realizan las llamadas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73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Generar un sistema para monitorear cuánto tiempo el paciente lleva ingresado en el sistema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añaden listas que muestran a los pacientes en proceso o en espera ordenados por tiempo más próximo a vencer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393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Generar metadatos acerca de los pacientes que se encuentren ingresados y de aquellos que ya fueron tratados en ASODI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implementa un dashboard que facilita visualizar los pacientes ingresados y tratados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6723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Generar una plataforma móvil en donde los pacientes puedan ingresar y actualizar de manera fácil sus datos personales y de contacto.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 reforma la aplicación móvil manteniendo sus funcionalidades base e integrándola con la base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899253" y="1040719"/>
            <a:ext cx="16489495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DEL PROYECTO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60115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OBSTACULOS DURANTE EL PROYECTO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10312" y="1845693"/>
            <a:ext cx="11859377" cy="7412607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7569480" y="2245829"/>
            <a:ext cx="9400209" cy="2850046"/>
          </a:xfrm>
          <a:custGeom>
            <a:avLst/>
            <a:gdLst/>
            <a:ahLst/>
            <a:cxnLst/>
            <a:rect l="l" t="t" r="r" b="b"/>
            <a:pathLst>
              <a:path w="9400209" h="2850046">
                <a:moveTo>
                  <a:pt x="0" y="0"/>
                </a:moveTo>
                <a:lnTo>
                  <a:pt x="9400209" y="0"/>
                </a:lnTo>
                <a:lnTo>
                  <a:pt x="9400209" y="2850046"/>
                </a:lnTo>
                <a:lnTo>
                  <a:pt x="0" y="285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73" t="-77569" b="-466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69480" y="5663023"/>
            <a:ext cx="9400209" cy="3258448"/>
          </a:xfrm>
          <a:custGeom>
            <a:avLst/>
            <a:gdLst/>
            <a:ahLst/>
            <a:cxnLst/>
            <a:rect l="l" t="t" r="r" b="b"/>
            <a:pathLst>
              <a:path w="9400209" h="3258448">
                <a:moveTo>
                  <a:pt x="0" y="0"/>
                </a:moveTo>
                <a:lnTo>
                  <a:pt x="9400209" y="0"/>
                </a:lnTo>
                <a:lnTo>
                  <a:pt x="9400209" y="3258448"/>
                </a:lnTo>
                <a:lnTo>
                  <a:pt x="0" y="32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73" t="-30250" b="-1576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81471" y="1752206"/>
            <a:ext cx="6982269" cy="7821633"/>
            <a:chOff x="0" y="0"/>
            <a:chExt cx="9309692" cy="1042884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9309692" cy="1042884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524778" y="599691"/>
              <a:ext cx="8260135" cy="1365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74"/>
                </a:lnSpc>
              </a:pPr>
              <a:r>
                <a:rPr lang="en-US" sz="7093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Problematica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4778" y="2300388"/>
              <a:ext cx="8260135" cy="7585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Tiempo de espera para un trasplante de riñón es de 2-3 años</a:t>
              </a:r>
            </a:p>
            <a:p>
              <a:pPr marL="0" lvl="0" indent="0" algn="ctr">
                <a:lnSpc>
                  <a:spcPts val="3771"/>
                </a:lnSpc>
              </a:pPr>
              <a:endParaRPr lang="en-US" sz="26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 2022, se registraron aproximadamente 25.000 pacientes en diálisis en Chile, la mayoría como consecuencia directa de la ERC</a:t>
              </a:r>
            </a:p>
            <a:p>
              <a:pPr marL="0" lvl="0" indent="0" algn="ctr">
                <a:lnSpc>
                  <a:spcPts val="3771"/>
                </a:lnSpc>
              </a:pPr>
              <a:endParaRPr lang="en-US" sz="26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>
                <a:lnSpc>
                  <a:spcPts val="3771"/>
                </a:lnSpc>
              </a:pPr>
              <a:r>
                <a:rPr lang="en-US" sz="269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Del total de pacientes con ERC, el 56% está en lista de espera para un trasplante de riñón, pero solo el 25% logra recibir uno.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7022" y="0"/>
            <a:ext cx="8637656" cy="7481017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267022" y="2657448"/>
            <a:ext cx="8377512" cy="725454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8396" r="-1149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7337644" y="5562654"/>
            <a:ext cx="5971334" cy="7891519"/>
            <a:chOff x="0" y="0"/>
            <a:chExt cx="4064946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1F5014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835758"/>
            <a:ext cx="13299361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b="1" spc="299">
                <a:solidFill>
                  <a:srgbClr val="272727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GRACIAS POR SU ATENCION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97407" y="1376042"/>
            <a:ext cx="11718053" cy="71080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8245444" y="2292996"/>
            <a:ext cx="3910990" cy="2589732"/>
          </a:xfrm>
          <a:custGeom>
            <a:avLst/>
            <a:gdLst/>
            <a:ahLst/>
            <a:cxnLst/>
            <a:rect l="l" t="t" r="r" b="b"/>
            <a:pathLst>
              <a:path w="3910990" h="2589732">
                <a:moveTo>
                  <a:pt x="0" y="0"/>
                </a:moveTo>
                <a:lnTo>
                  <a:pt x="3910989" y="0"/>
                </a:lnTo>
                <a:lnTo>
                  <a:pt x="3910989" y="2589732"/>
                </a:lnTo>
                <a:lnTo>
                  <a:pt x="0" y="2589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86" b="-4438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91962" y="2292996"/>
            <a:ext cx="3910990" cy="2589732"/>
          </a:xfrm>
          <a:custGeom>
            <a:avLst/>
            <a:gdLst/>
            <a:ahLst/>
            <a:cxnLst/>
            <a:rect l="l" t="t" r="r" b="b"/>
            <a:pathLst>
              <a:path w="3910990" h="2589732">
                <a:moveTo>
                  <a:pt x="0" y="0"/>
                </a:moveTo>
                <a:lnTo>
                  <a:pt x="3910990" y="0"/>
                </a:lnTo>
                <a:lnTo>
                  <a:pt x="3910990" y="2589732"/>
                </a:lnTo>
                <a:lnTo>
                  <a:pt x="0" y="258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09" b="-2550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1648" y="5143500"/>
            <a:ext cx="4390041" cy="2906944"/>
          </a:xfrm>
          <a:custGeom>
            <a:avLst/>
            <a:gdLst/>
            <a:ahLst/>
            <a:cxnLst/>
            <a:rect l="l" t="t" r="r" b="b"/>
            <a:pathLst>
              <a:path w="4390041" h="2906944">
                <a:moveTo>
                  <a:pt x="0" y="0"/>
                </a:moveTo>
                <a:lnTo>
                  <a:pt x="4390041" y="0"/>
                </a:lnTo>
                <a:lnTo>
                  <a:pt x="4390041" y="2906944"/>
                </a:lnTo>
                <a:lnTo>
                  <a:pt x="0" y="290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68" r="-726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66316" y="79853"/>
            <a:ext cx="3775118" cy="1028700"/>
          </a:xfrm>
          <a:custGeom>
            <a:avLst/>
            <a:gdLst/>
            <a:ahLst/>
            <a:cxnLst/>
            <a:rect l="l" t="t" r="r" b="b"/>
            <a:pathLst>
              <a:path w="3775118" h="1028700">
                <a:moveTo>
                  <a:pt x="0" y="0"/>
                </a:moveTo>
                <a:lnTo>
                  <a:pt x="3775119" y="0"/>
                </a:lnTo>
                <a:lnTo>
                  <a:pt x="3775119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9" t="-449" b="-44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0018" y="3587862"/>
            <a:ext cx="7885426" cy="6257875"/>
            <a:chOff x="0" y="0"/>
            <a:chExt cx="10513901" cy="834383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0513901" cy="83438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92659" y="650819"/>
              <a:ext cx="9328584" cy="4541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98"/>
                </a:lnSpc>
              </a:pPr>
              <a:r>
                <a:rPr lang="en-US" sz="4052" b="1">
                  <a:solidFill>
                    <a:srgbClr val="074512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ASODI es una institucion sin fines de lucro dedicada a brindar atencion medica y apoyo a personas con enfermedades renales o transplantados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2659" y="5588198"/>
              <a:ext cx="9328584" cy="214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15"/>
                </a:lnSpc>
              </a:pPr>
              <a:r>
                <a:rPr lang="en-US" sz="18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"Ser una institución referente a nivel nacional en materia renal, promoviendo la defensa de los intereses del enfermo renal y los trasplantados, la prevención de la enfermedad y la promoción de la donación de órganos a través de la información y educación de la población"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4162827" cy="2528592"/>
          </a:xfrm>
          <a:custGeom>
            <a:avLst/>
            <a:gdLst/>
            <a:ahLst/>
            <a:cxnLst/>
            <a:rect l="l" t="t" r="r" b="b"/>
            <a:pathLst>
              <a:path w="4162827" h="2528592">
                <a:moveTo>
                  <a:pt x="0" y="0"/>
                </a:moveTo>
                <a:lnTo>
                  <a:pt x="4162827" y="0"/>
                </a:lnTo>
                <a:lnTo>
                  <a:pt x="4162827" y="2528592"/>
                </a:lnTo>
                <a:lnTo>
                  <a:pt x="0" y="252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0018" y="297180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953" y="857250"/>
            <a:ext cx="16766094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DESCRIPCIÓN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7147" y="3771287"/>
            <a:ext cx="2764713" cy="2764713"/>
          </a:xfrm>
          <a:custGeom>
            <a:avLst/>
            <a:gdLst/>
            <a:ahLst/>
            <a:cxnLst/>
            <a:rect l="l" t="t" r="r" b="b"/>
            <a:pathLst>
              <a:path w="2764713" h="2764713">
                <a:moveTo>
                  <a:pt x="0" y="0"/>
                </a:moveTo>
                <a:lnTo>
                  <a:pt x="2764713" y="0"/>
                </a:lnTo>
                <a:lnTo>
                  <a:pt x="2764713" y="2764713"/>
                </a:lnTo>
                <a:lnTo>
                  <a:pt x="0" y="276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12113" y="4898349"/>
            <a:ext cx="1388078" cy="1388078"/>
          </a:xfrm>
          <a:custGeom>
            <a:avLst/>
            <a:gdLst/>
            <a:ahLst/>
            <a:cxnLst/>
            <a:rect l="l" t="t" r="r" b="b"/>
            <a:pathLst>
              <a:path w="1388078" h="1388078">
                <a:moveTo>
                  <a:pt x="0" y="0"/>
                </a:moveTo>
                <a:lnTo>
                  <a:pt x="1388078" y="0"/>
                </a:lnTo>
                <a:lnTo>
                  <a:pt x="1388078" y="1388079"/>
                </a:lnTo>
                <a:lnTo>
                  <a:pt x="0" y="1388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78818" y="3256826"/>
            <a:ext cx="2748792" cy="3104386"/>
          </a:xfrm>
          <a:custGeom>
            <a:avLst/>
            <a:gdLst/>
            <a:ahLst/>
            <a:cxnLst/>
            <a:rect l="l" t="t" r="r" b="b"/>
            <a:pathLst>
              <a:path w="2748792" h="3104386">
                <a:moveTo>
                  <a:pt x="0" y="0"/>
                </a:moveTo>
                <a:lnTo>
                  <a:pt x="2748792" y="0"/>
                </a:lnTo>
                <a:lnTo>
                  <a:pt x="2748792" y="3104386"/>
                </a:lnTo>
                <a:lnTo>
                  <a:pt x="0" y="3104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39540" y="3946075"/>
            <a:ext cx="2415137" cy="2415137"/>
          </a:xfrm>
          <a:custGeom>
            <a:avLst/>
            <a:gdLst/>
            <a:ahLst/>
            <a:cxnLst/>
            <a:rect l="l" t="t" r="r" b="b"/>
            <a:pathLst>
              <a:path w="2415137" h="2415137">
                <a:moveTo>
                  <a:pt x="0" y="0"/>
                </a:moveTo>
                <a:lnTo>
                  <a:pt x="2415137" y="0"/>
                </a:lnTo>
                <a:lnTo>
                  <a:pt x="2415137" y="2415137"/>
                </a:lnTo>
                <a:lnTo>
                  <a:pt x="0" y="24151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264256" y="5812708"/>
            <a:ext cx="1649634" cy="109700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696259" y="2765698"/>
            <a:ext cx="6956355" cy="88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Problematica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dolor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70196"/>
            <a:ext cx="5429646" cy="2680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Proceso descentralizado</a:t>
            </a:r>
          </a:p>
          <a:p>
            <a:pPr algn="ctr">
              <a:lnSpc>
                <a:spcPts val="2855"/>
              </a:lnSpc>
            </a:pPr>
            <a:endParaRPr lang="en-US" sz="2893">
              <a:solidFill>
                <a:srgbClr val="27272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0436" lvl="1" indent="-220218" algn="ctr">
              <a:lnSpc>
                <a:spcPts val="2855"/>
              </a:lnSpc>
              <a:buFont typeface="Arial"/>
              <a:buChar char="•"/>
            </a:pPr>
            <a:r>
              <a:rPr lang="en-US" sz="203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Existen múltiples secretarias que atienden este proceso</a:t>
            </a:r>
          </a:p>
          <a:p>
            <a:pPr marL="440436" lvl="1" indent="-220218" algn="ctr">
              <a:lnSpc>
                <a:spcPts val="2855"/>
              </a:lnSpc>
              <a:buFont typeface="Arial"/>
              <a:buChar char="•"/>
            </a:pPr>
            <a:r>
              <a:rPr lang="en-US" sz="203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Cada secretaria atiende pacientes de un convenio en especifico </a:t>
            </a:r>
            <a:r>
              <a:rPr lang="en-US" sz="2039" b="1">
                <a:solidFill>
                  <a:srgbClr val="2727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su propia manera.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4342" y="7006231"/>
            <a:ext cx="5065533" cy="264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Dificultades para monitorear</a:t>
            </a:r>
          </a:p>
          <a:p>
            <a:pPr algn="l">
              <a:lnSpc>
                <a:spcPts val="2859"/>
              </a:lnSpc>
            </a:pPr>
            <a:endParaRPr lang="en-US" sz="2893">
              <a:solidFill>
                <a:srgbClr val="27272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40900" lvl="1" indent="-220450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Formato de documentos en papel o Excel </a:t>
            </a:r>
          </a:p>
          <a:p>
            <a:pPr marL="440900" lvl="1" indent="-220450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La realizacion del proceso depende única  y exclusivamente de la disponibilidad de la secretaria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52614" y="6939727"/>
            <a:ext cx="5121036" cy="231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 b="1">
                <a:solidFill>
                  <a:srgbClr val="27272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Consecuencias</a:t>
            </a:r>
          </a:p>
          <a:p>
            <a:pPr marL="440899" lvl="1" indent="-220450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Perdida de datos</a:t>
            </a:r>
          </a:p>
          <a:p>
            <a:pPr marL="440899" lvl="1" indent="-220450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Pacientes no alcanzan a recibir su atención </a:t>
            </a:r>
          </a:p>
          <a:p>
            <a:pPr marL="440899" lvl="1" indent="-220450" algn="l">
              <a:lnSpc>
                <a:spcPts val="2859"/>
              </a:lnSpc>
              <a:buFont typeface="Arial"/>
              <a:buChar char="•"/>
            </a:pPr>
            <a:r>
              <a:rPr lang="en-US" sz="2042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Sanciones por parte de Fonasa o los hospitales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953" y="857250"/>
            <a:ext cx="16766094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DESCRIPCIÓN DEL PROYECTO</a:t>
            </a:r>
          </a:p>
        </p:txBody>
      </p:sp>
      <p:sp>
        <p:nvSpPr>
          <p:cNvPr id="3" name="Freeform 3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2754" y="2765698"/>
            <a:ext cx="762364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Propuesta</a:t>
            </a: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51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  <a:endParaRPr lang="en-US" sz="51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3078" y="3963079"/>
            <a:ext cx="1637396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 sistema que aborde las necesidades y requisitos identificados, para ello se propone lo siguiente: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697700"/>
            <a:ext cx="8184531" cy="103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1"/>
              </a:lnSpc>
            </a:pPr>
            <a:r>
              <a:rPr lang="en-US" sz="2979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1.- Integrar el modulo de registro de ficha medica de la aplicación ASODI v1.0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697700"/>
            <a:ext cx="8115300" cy="397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2.- Desarrollo de un sistema web con las siguientes funciones: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a.- Registro de pacientes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b.- Almacenar los datos de pacientes y citas medicas en una base de datos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72727"/>
                </a:solidFill>
                <a:latin typeface="Open Sans"/>
                <a:ea typeface="Open Sans"/>
                <a:cs typeface="Open Sans"/>
                <a:sym typeface="Open Sans"/>
              </a:rPr>
              <a:t>     c.- Facilitar el ingreso de datos mediante campos de selección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7272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500"/>
              </a:lnSpc>
            </a:pPr>
            <a:endParaRPr lang="en-US" sz="2500">
              <a:solidFill>
                <a:srgbClr val="2727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3298" y="2390816"/>
            <a:ext cx="3389517" cy="7499988"/>
            <a:chOff x="0" y="0"/>
            <a:chExt cx="892712" cy="1975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2712" cy="1975305"/>
            </a:xfrm>
            <a:custGeom>
              <a:avLst/>
              <a:gdLst/>
              <a:ahLst/>
              <a:cxnLst/>
              <a:rect l="l" t="t" r="r" b="b"/>
              <a:pathLst>
                <a:path w="892712" h="1975305">
                  <a:moveTo>
                    <a:pt x="116488" y="0"/>
                  </a:moveTo>
                  <a:lnTo>
                    <a:pt x="776224" y="0"/>
                  </a:lnTo>
                  <a:cubicBezTo>
                    <a:pt x="840559" y="0"/>
                    <a:pt x="892712" y="52153"/>
                    <a:pt x="892712" y="116488"/>
                  </a:cubicBezTo>
                  <a:lnTo>
                    <a:pt x="892712" y="1858817"/>
                  </a:lnTo>
                  <a:cubicBezTo>
                    <a:pt x="892712" y="1923152"/>
                    <a:pt x="840559" y="1975305"/>
                    <a:pt x="776224" y="1975305"/>
                  </a:cubicBezTo>
                  <a:lnTo>
                    <a:pt x="116488" y="1975305"/>
                  </a:lnTo>
                  <a:cubicBezTo>
                    <a:pt x="52153" y="1975305"/>
                    <a:pt x="0" y="1923152"/>
                    <a:pt x="0" y="1858817"/>
                  </a:cubicBezTo>
                  <a:lnTo>
                    <a:pt x="0" y="116488"/>
                  </a:lnTo>
                  <a:cubicBezTo>
                    <a:pt x="0" y="52153"/>
                    <a:pt x="52153" y="0"/>
                    <a:pt x="116488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92712" cy="201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22748" y="2390816"/>
            <a:ext cx="3389517" cy="7499988"/>
            <a:chOff x="0" y="0"/>
            <a:chExt cx="892712" cy="1975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2712" cy="1975305"/>
            </a:xfrm>
            <a:custGeom>
              <a:avLst/>
              <a:gdLst/>
              <a:ahLst/>
              <a:cxnLst/>
              <a:rect l="l" t="t" r="r" b="b"/>
              <a:pathLst>
                <a:path w="892712" h="1975305">
                  <a:moveTo>
                    <a:pt x="116488" y="0"/>
                  </a:moveTo>
                  <a:lnTo>
                    <a:pt x="776224" y="0"/>
                  </a:lnTo>
                  <a:cubicBezTo>
                    <a:pt x="840559" y="0"/>
                    <a:pt x="892712" y="52153"/>
                    <a:pt x="892712" y="116488"/>
                  </a:cubicBezTo>
                  <a:lnTo>
                    <a:pt x="892712" y="1858817"/>
                  </a:lnTo>
                  <a:cubicBezTo>
                    <a:pt x="892712" y="1923152"/>
                    <a:pt x="840559" y="1975305"/>
                    <a:pt x="776224" y="1975305"/>
                  </a:cubicBezTo>
                  <a:lnTo>
                    <a:pt x="116488" y="1975305"/>
                  </a:lnTo>
                  <a:cubicBezTo>
                    <a:pt x="52153" y="1975305"/>
                    <a:pt x="0" y="1923152"/>
                    <a:pt x="0" y="1858817"/>
                  </a:cubicBezTo>
                  <a:lnTo>
                    <a:pt x="0" y="116488"/>
                  </a:lnTo>
                  <a:cubicBezTo>
                    <a:pt x="0" y="52153"/>
                    <a:pt x="52153" y="0"/>
                    <a:pt x="116488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92712" cy="201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614766"/>
            <a:ext cx="16344900" cy="1566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 DE TRABAJO</a:t>
            </a:r>
          </a:p>
        </p:txBody>
      </p:sp>
      <p:sp>
        <p:nvSpPr>
          <p:cNvPr id="9" name="Freeform 9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863002" y="6276799"/>
            <a:ext cx="4605454" cy="3838385"/>
            <a:chOff x="0" y="0"/>
            <a:chExt cx="1212959" cy="101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2959" cy="1010933"/>
            </a:xfrm>
            <a:custGeom>
              <a:avLst/>
              <a:gdLst/>
              <a:ahLst/>
              <a:cxnLst/>
              <a:rect l="l" t="t" r="r" b="b"/>
              <a:pathLst>
                <a:path w="1212959" h="1010933">
                  <a:moveTo>
                    <a:pt x="85733" y="0"/>
                  </a:moveTo>
                  <a:lnTo>
                    <a:pt x="1127227" y="0"/>
                  </a:lnTo>
                  <a:cubicBezTo>
                    <a:pt x="1174575" y="0"/>
                    <a:pt x="1212959" y="38384"/>
                    <a:pt x="1212959" y="85733"/>
                  </a:cubicBezTo>
                  <a:lnTo>
                    <a:pt x="1212959" y="925200"/>
                  </a:lnTo>
                  <a:cubicBezTo>
                    <a:pt x="1212959" y="972549"/>
                    <a:pt x="1174575" y="1010933"/>
                    <a:pt x="1127227" y="1010933"/>
                  </a:cubicBezTo>
                  <a:lnTo>
                    <a:pt x="85733" y="1010933"/>
                  </a:lnTo>
                  <a:cubicBezTo>
                    <a:pt x="38384" y="1010933"/>
                    <a:pt x="0" y="972549"/>
                    <a:pt x="0" y="925200"/>
                  </a:cubicBezTo>
                  <a:lnTo>
                    <a:pt x="0" y="85733"/>
                  </a:lnTo>
                  <a:cubicBezTo>
                    <a:pt x="0" y="38384"/>
                    <a:pt x="38384" y="0"/>
                    <a:pt x="85733" y="0"/>
                  </a:cubicBezTo>
                  <a:close/>
                </a:path>
              </a:pathLst>
            </a:custGeom>
            <a:solidFill>
              <a:srgbClr val="F5B42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12959" cy="104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40781" y="6398326"/>
            <a:ext cx="2574551" cy="25745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3037" t="-26010" r="-122582" b="-6816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849752" y="2657874"/>
            <a:ext cx="2574551" cy="25745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682" t="-63418" r="-102631" b="-3507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4033812" y="6428547"/>
            <a:ext cx="2567387" cy="25673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0785" t="-66382" b="-119806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027234" y="2647660"/>
            <a:ext cx="2567387" cy="256738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70997" t="-110785" b="-93579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5240796" y="3614325"/>
            <a:ext cx="2548443" cy="1433499"/>
          </a:xfrm>
          <a:custGeom>
            <a:avLst/>
            <a:gdLst/>
            <a:ahLst/>
            <a:cxnLst/>
            <a:rect l="l" t="t" r="r" b="b"/>
            <a:pathLst>
              <a:path w="2548443" h="1433499">
                <a:moveTo>
                  <a:pt x="0" y="0"/>
                </a:moveTo>
                <a:lnTo>
                  <a:pt x="2548443" y="0"/>
                </a:lnTo>
                <a:lnTo>
                  <a:pt x="2548443" y="1433499"/>
                </a:lnTo>
                <a:lnTo>
                  <a:pt x="0" y="1433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 flipH="1" flipV="1">
            <a:off x="8711893" y="3602408"/>
            <a:ext cx="0" cy="20450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7807453" y="6463646"/>
            <a:ext cx="2802708" cy="2509231"/>
          </a:xfrm>
          <a:custGeom>
            <a:avLst/>
            <a:gdLst/>
            <a:ahLst/>
            <a:cxnLst/>
            <a:rect l="l" t="t" r="r" b="b"/>
            <a:pathLst>
              <a:path w="2802708" h="2509231">
                <a:moveTo>
                  <a:pt x="0" y="0"/>
                </a:moveTo>
                <a:lnTo>
                  <a:pt x="2802709" y="0"/>
                </a:lnTo>
                <a:lnTo>
                  <a:pt x="2802709" y="2509231"/>
                </a:lnTo>
                <a:lnTo>
                  <a:pt x="0" y="2509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474373" y="4090945"/>
            <a:ext cx="3659109" cy="480258"/>
          </a:xfrm>
          <a:custGeom>
            <a:avLst/>
            <a:gdLst/>
            <a:ahLst/>
            <a:cxnLst/>
            <a:rect l="l" t="t" r="r" b="b"/>
            <a:pathLst>
              <a:path w="3659109" h="480258">
                <a:moveTo>
                  <a:pt x="0" y="0"/>
                </a:moveTo>
                <a:lnTo>
                  <a:pt x="3659108" y="0"/>
                </a:lnTo>
                <a:lnTo>
                  <a:pt x="3659108" y="480258"/>
                </a:lnTo>
                <a:lnTo>
                  <a:pt x="0" y="4802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21787" y="2086016"/>
            <a:ext cx="2342114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31884" y="8934777"/>
            <a:ext cx="2392344" cy="79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developer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Jordán Piña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40917" y="5274526"/>
            <a:ext cx="2583250" cy="79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developer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Eduardo Cardenas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33812" y="5274526"/>
            <a:ext cx="2567387" cy="121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Scrum Master</a:t>
            </a:r>
          </a:p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Ignacio Ralph</a:t>
            </a:r>
          </a:p>
          <a:p>
            <a:pPr algn="ctr">
              <a:lnSpc>
                <a:spcPts val="3287"/>
              </a:lnSpc>
            </a:pPr>
            <a:endParaRPr lang="en-US" sz="2348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153467" y="9043978"/>
            <a:ext cx="2314921" cy="80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Owner</a:t>
            </a:r>
          </a:p>
          <a:p>
            <a:pPr algn="ctr">
              <a:lnSpc>
                <a:spcPts val="3287"/>
              </a:lnSpc>
            </a:pPr>
            <a:r>
              <a:rPr lang="en-US" sz="23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Marcos Mayorga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24658" y="9093421"/>
            <a:ext cx="3968299" cy="79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Profesor Guia/Stakeholder</a:t>
            </a:r>
          </a:p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Arturo Vargas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0380" y="1216126"/>
            <a:ext cx="4031336" cy="2974410"/>
            <a:chOff x="0" y="0"/>
            <a:chExt cx="812800" cy="599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599702"/>
            </a:xfrm>
            <a:custGeom>
              <a:avLst/>
              <a:gdLst/>
              <a:ahLst/>
              <a:cxnLst/>
              <a:rect l="l" t="t" r="r" b="b"/>
              <a:pathLst>
                <a:path w="812800" h="599702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2314" y="6467181"/>
            <a:ext cx="4203704" cy="3101587"/>
            <a:chOff x="0" y="0"/>
            <a:chExt cx="812800" cy="5997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99702"/>
            </a:xfrm>
            <a:custGeom>
              <a:avLst/>
              <a:gdLst/>
              <a:ahLst/>
              <a:cxnLst/>
              <a:rect l="l" t="t" r="r" b="b"/>
              <a:pathLst>
                <a:path w="812800" h="599702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87147" y="1569867"/>
            <a:ext cx="4203704" cy="3463445"/>
            <a:chOff x="0" y="0"/>
            <a:chExt cx="812800" cy="6696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69669"/>
            </a:xfrm>
            <a:custGeom>
              <a:avLst/>
              <a:gdLst/>
              <a:ahLst/>
              <a:cxnLst/>
              <a:rect l="l" t="t" r="r" b="b"/>
              <a:pathLst>
                <a:path w="812800" h="669669">
                  <a:moveTo>
                    <a:pt x="812800" y="334834"/>
                  </a:moveTo>
                  <a:lnTo>
                    <a:pt x="609600" y="669669"/>
                  </a:lnTo>
                  <a:lnTo>
                    <a:pt x="203200" y="669669"/>
                  </a:lnTo>
                  <a:lnTo>
                    <a:pt x="0" y="334834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348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17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97056" y="3552546"/>
            <a:ext cx="11093888" cy="3181908"/>
            <a:chOff x="0" y="0"/>
            <a:chExt cx="2833869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33869" cy="812800"/>
            </a:xfrm>
            <a:custGeom>
              <a:avLst/>
              <a:gdLst/>
              <a:ahLst/>
              <a:cxnLst/>
              <a:rect l="l" t="t" r="r" b="b"/>
              <a:pathLst>
                <a:path w="2833869" h="812800">
                  <a:moveTo>
                    <a:pt x="1416935" y="0"/>
                  </a:moveTo>
                  <a:cubicBezTo>
                    <a:pt x="634383" y="0"/>
                    <a:pt x="0" y="181951"/>
                    <a:pt x="0" y="406400"/>
                  </a:cubicBezTo>
                  <a:cubicBezTo>
                    <a:pt x="0" y="630849"/>
                    <a:pt x="634383" y="812800"/>
                    <a:pt x="1416935" y="812800"/>
                  </a:cubicBezTo>
                  <a:cubicBezTo>
                    <a:pt x="2199486" y="812800"/>
                    <a:pt x="2833869" y="630849"/>
                    <a:pt x="2833869" y="406400"/>
                  </a:cubicBezTo>
                  <a:cubicBezTo>
                    <a:pt x="2833869" y="181951"/>
                    <a:pt x="2199486" y="0"/>
                    <a:pt x="14169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265675" y="28575"/>
              <a:ext cx="2302519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7813" y="6467181"/>
            <a:ext cx="4031336" cy="2974410"/>
            <a:chOff x="0" y="0"/>
            <a:chExt cx="812800" cy="5997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599702"/>
            </a:xfrm>
            <a:custGeom>
              <a:avLst/>
              <a:gdLst/>
              <a:ahLst/>
              <a:cxnLst/>
              <a:rect l="l" t="t" r="r" b="b"/>
              <a:pathLst>
                <a:path w="812800" h="599702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79935" y="6882889"/>
            <a:ext cx="4043607" cy="2983464"/>
            <a:chOff x="0" y="0"/>
            <a:chExt cx="812800" cy="599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599702"/>
            </a:xfrm>
            <a:custGeom>
              <a:avLst/>
              <a:gdLst/>
              <a:ahLst/>
              <a:cxnLst/>
              <a:rect l="l" t="t" r="r" b="b"/>
              <a:pathLst>
                <a:path w="812800" h="599702">
                  <a:moveTo>
                    <a:pt x="812800" y="299851"/>
                  </a:moveTo>
                  <a:lnTo>
                    <a:pt x="609600" y="599702"/>
                  </a:lnTo>
                  <a:lnTo>
                    <a:pt x="203200" y="599702"/>
                  </a:lnTo>
                  <a:lnTo>
                    <a:pt x="0" y="299851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998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647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9229749">
            <a:off x="3747238" y="3328980"/>
            <a:ext cx="1782048" cy="447132"/>
          </a:xfrm>
          <a:custGeom>
            <a:avLst/>
            <a:gdLst/>
            <a:ahLst/>
            <a:cxnLst/>
            <a:rect l="l" t="t" r="r" b="b"/>
            <a:pathLst>
              <a:path w="1782048" h="447132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83390" y="4440443"/>
            <a:ext cx="9921219" cy="164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2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Optimizar el proceso que realiza la empresa para ingresar y gestiona a sus pacientes, principalmente a aquellos provenientes de sus convenios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4612" y="1839608"/>
            <a:ext cx="16230600" cy="971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  <a:endParaRPr lang="en-US" sz="63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7588" y="1799741"/>
            <a:ext cx="2816920" cy="175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19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Digitalizar el ingreso de paciente mediante formularios de manejo simple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7406723"/>
            <a:ext cx="3609562" cy="107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2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 registro de las veces que se contacto ASODI con el paciente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35540" y="7406723"/>
            <a:ext cx="2816920" cy="21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2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 sistema para monitorear cuánto tiempo el paciente lleva ingresado en el sistema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42380" y="1668190"/>
            <a:ext cx="2816920" cy="324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2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una plataforma móvil en donde los pacientes puedan ingresar y actualizar de manera fácil sus datos personales y de contacto.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4610" y="6863839"/>
            <a:ext cx="3477865" cy="252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1"/>
              </a:lnSpc>
              <a:spcBef>
                <a:spcPct val="0"/>
              </a:spcBef>
            </a:pPr>
            <a:r>
              <a:rPr lang="en-US" sz="22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Generar metadatos acerca de los       pacientes que se encuentren ingresados y de aquellos que ya fueron tratados en ASODI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30" name="Freeform 30"/>
          <p:cNvSpPr/>
          <p:nvPr/>
        </p:nvSpPr>
        <p:spPr>
          <a:xfrm rot="8441638">
            <a:off x="4251764" y="6596960"/>
            <a:ext cx="1782048" cy="447132"/>
          </a:xfrm>
          <a:custGeom>
            <a:avLst/>
            <a:gdLst/>
            <a:ahLst/>
            <a:cxnLst/>
            <a:rect l="l" t="t" r="r" b="b"/>
            <a:pathLst>
              <a:path w="1782048" h="447132">
                <a:moveTo>
                  <a:pt x="0" y="0"/>
                </a:moveTo>
                <a:lnTo>
                  <a:pt x="1782047" y="0"/>
                </a:lnTo>
                <a:lnTo>
                  <a:pt x="1782047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999491">
            <a:off x="10232518" y="7234756"/>
            <a:ext cx="1782048" cy="447132"/>
          </a:xfrm>
          <a:custGeom>
            <a:avLst/>
            <a:gdLst/>
            <a:ahLst/>
            <a:cxnLst/>
            <a:rect l="l" t="t" r="r" b="b"/>
            <a:pathLst>
              <a:path w="1782048" h="447132">
                <a:moveTo>
                  <a:pt x="0" y="0"/>
                </a:moveTo>
                <a:lnTo>
                  <a:pt x="1782048" y="0"/>
                </a:lnTo>
                <a:lnTo>
                  <a:pt x="1782048" y="447131"/>
                </a:lnTo>
                <a:lnTo>
                  <a:pt x="0" y="44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3509377">
            <a:off x="12851290" y="6596960"/>
            <a:ext cx="1782048" cy="447132"/>
          </a:xfrm>
          <a:custGeom>
            <a:avLst/>
            <a:gdLst/>
            <a:ahLst/>
            <a:cxnLst/>
            <a:rect l="l" t="t" r="r" b="b"/>
            <a:pathLst>
              <a:path w="1782048" h="447132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2183947">
            <a:off x="12484352" y="3364612"/>
            <a:ext cx="1782048" cy="447132"/>
          </a:xfrm>
          <a:custGeom>
            <a:avLst/>
            <a:gdLst/>
            <a:ahLst/>
            <a:cxnLst/>
            <a:rect l="l" t="t" r="r" b="b"/>
            <a:pathLst>
              <a:path w="1782048" h="447132">
                <a:moveTo>
                  <a:pt x="0" y="0"/>
                </a:moveTo>
                <a:lnTo>
                  <a:pt x="1782048" y="0"/>
                </a:lnTo>
                <a:lnTo>
                  <a:pt x="1782048" y="447132"/>
                </a:lnTo>
                <a:lnTo>
                  <a:pt x="0" y="4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2736" y="4462953"/>
            <a:ext cx="8662528" cy="158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64"/>
              </a:lnSpc>
            </a:pPr>
            <a:r>
              <a:rPr lang="en-US" sz="1196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4542" y="1028700"/>
            <a:ext cx="7857618" cy="4453368"/>
            <a:chOff x="0" y="0"/>
            <a:chExt cx="2226830" cy="12620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6830" cy="1262074"/>
            </a:xfrm>
            <a:custGeom>
              <a:avLst/>
              <a:gdLst/>
              <a:ahLst/>
              <a:cxnLst/>
              <a:rect l="l" t="t" r="r" b="b"/>
              <a:pathLst>
                <a:path w="2226830" h="1262074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D4EF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26830" cy="130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1344" lvl="1" indent="-280672" algn="ctr">
                <a:lnSpc>
                  <a:spcPts val="3640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4542" y="5482068"/>
            <a:ext cx="7857618" cy="4453368"/>
            <a:chOff x="0" y="0"/>
            <a:chExt cx="2226830" cy="1262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26830" cy="1262074"/>
            </a:xfrm>
            <a:custGeom>
              <a:avLst/>
              <a:gdLst/>
              <a:ahLst/>
              <a:cxnLst/>
              <a:rect l="l" t="t" r="r" b="b"/>
              <a:pathLst>
                <a:path w="2226830" h="1262074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5841" y="5482068"/>
            <a:ext cx="7857618" cy="4453368"/>
            <a:chOff x="0" y="0"/>
            <a:chExt cx="2226830" cy="1262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26830" cy="1262074"/>
            </a:xfrm>
            <a:custGeom>
              <a:avLst/>
              <a:gdLst/>
              <a:ahLst/>
              <a:cxnLst/>
              <a:rect l="l" t="t" r="r" b="b"/>
              <a:pathLst>
                <a:path w="2226830" h="1262074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5841" y="1028700"/>
            <a:ext cx="7857618" cy="4453368"/>
            <a:chOff x="0" y="0"/>
            <a:chExt cx="2226830" cy="1262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26830" cy="1262074"/>
            </a:xfrm>
            <a:custGeom>
              <a:avLst/>
              <a:gdLst/>
              <a:ahLst/>
              <a:cxnLst/>
              <a:rect l="l" t="t" r="r" b="b"/>
              <a:pathLst>
                <a:path w="2226830" h="1262074">
                  <a:moveTo>
                    <a:pt x="0" y="0"/>
                  </a:moveTo>
                  <a:lnTo>
                    <a:pt x="2226830" y="0"/>
                  </a:lnTo>
                  <a:lnTo>
                    <a:pt x="2226830" y="1262074"/>
                  </a:lnTo>
                  <a:lnTo>
                    <a:pt x="0" y="1262074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26830" cy="131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70778" y="1161947"/>
            <a:ext cx="1765011" cy="57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27"/>
              </a:lnSpc>
              <a:spcBef>
                <a:spcPct val="0"/>
              </a:spcBef>
            </a:pPr>
            <a:r>
              <a:rPr lang="en-US" sz="3448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5780" y="1161947"/>
            <a:ext cx="2329820" cy="57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27"/>
              </a:lnSpc>
              <a:spcBef>
                <a:spcPct val="0"/>
              </a:spcBef>
            </a:pPr>
            <a:r>
              <a:rPr lang="en-US" sz="3448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no 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90910" y="5725766"/>
            <a:ext cx="2209889" cy="57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27"/>
              </a:lnSpc>
              <a:spcBef>
                <a:spcPct val="0"/>
              </a:spcBef>
            </a:pPr>
            <a:r>
              <a:rPr lang="en-US" sz="3448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</a:t>
            </a:r>
            <a:r>
              <a:rPr lang="en-US" sz="3448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hace</a:t>
            </a:r>
            <a:endParaRPr lang="en-US" sz="3448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72344" y="5725766"/>
            <a:ext cx="3010456" cy="57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27"/>
              </a:lnSpc>
              <a:spcBef>
                <a:spcPct val="0"/>
              </a:spcBef>
            </a:pPr>
            <a:r>
              <a:rPr lang="en-US" sz="3448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 no </a:t>
            </a:r>
            <a:r>
              <a:rPr lang="en-US" sz="3448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hace</a:t>
            </a:r>
            <a:endParaRPr lang="en-US" sz="3448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84542" y="1930329"/>
            <a:ext cx="7633748" cy="2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Portal Web integrado con la app Mi Asodi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 base de datos de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para gestionar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registro de pacientes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2159" y="1930329"/>
            <a:ext cx="7409878" cy="2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para reservar horas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Plataforma E-commerce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Mapa localizador de hospitales o farmacias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portal de sugerencias medicas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4542" y="6570106"/>
            <a:ext cx="7409878" cy="311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Ingreso de datos de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Registrar fichas medicas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de contactos de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 un interfaz de metadatos de los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Agiliza la priorización de pacientes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2159" y="6570106"/>
            <a:ext cx="7409878" cy="259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Generar documentos en base a los pacientes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Contactar al paciente de forma directa</a:t>
            </a:r>
          </a:p>
          <a:p>
            <a:pPr marL="642067" lvl="1" indent="-321034" algn="just">
              <a:lnSpc>
                <a:spcPts val="4163"/>
              </a:lnSpc>
              <a:buFont typeface="Arial"/>
              <a:buChar char="•"/>
            </a:pPr>
            <a:r>
              <a:rPr lang="en-US" sz="29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Sugerir tratamientos y/o productos</a:t>
            </a:r>
          </a:p>
          <a:p>
            <a:pPr algn="just">
              <a:lnSpc>
                <a:spcPts val="4163"/>
              </a:lnSpc>
            </a:pPr>
            <a:endParaRPr lang="en-US" sz="297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0" y="250979"/>
            <a:ext cx="5500191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>
                    <a:alpha val="42745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Proyecto “Mi ASODI”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787147" y="-20633"/>
            <a:ext cx="3986503" cy="1065194"/>
          </a:xfrm>
          <a:custGeom>
            <a:avLst/>
            <a:gdLst/>
            <a:ahLst/>
            <a:cxnLst/>
            <a:rect l="l" t="t" r="r" b="b"/>
            <a:pathLst>
              <a:path w="3986503" h="1065194">
                <a:moveTo>
                  <a:pt x="0" y="0"/>
                </a:moveTo>
                <a:lnTo>
                  <a:pt x="3986503" y="0"/>
                </a:lnTo>
                <a:lnTo>
                  <a:pt x="3986503" y="1065194"/>
                </a:lnTo>
                <a:lnTo>
                  <a:pt x="0" y="106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822</Words>
  <Application>Microsoft Office PowerPoint</Application>
  <PresentationFormat>Personalizado</PresentationFormat>
  <Paragraphs>129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Calibri</vt:lpstr>
      <vt:lpstr>29LT Riwaya Informal</vt:lpstr>
      <vt:lpstr>Fira Sans Ultra-Bold</vt:lpstr>
      <vt:lpstr>Fira Sans</vt:lpstr>
      <vt:lpstr>Open Sans</vt:lpstr>
      <vt:lpstr>Open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ASODI ev 2</dc:title>
  <dc:creator>Marcos Mayorga</dc:creator>
  <cp:lastModifiedBy>MARCOS NOE MAYORGA SALAZAR</cp:lastModifiedBy>
  <cp:revision>2</cp:revision>
  <dcterms:created xsi:type="dcterms:W3CDTF">2006-08-16T00:00:00Z</dcterms:created>
  <dcterms:modified xsi:type="dcterms:W3CDTF">2024-12-05T03:04:00Z</dcterms:modified>
  <dc:identifier>DAGWNqueMTQ</dc:identifier>
</cp:coreProperties>
</file>